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2" r:id="rId5"/>
    <p:sldId id="283" r:id="rId6"/>
    <p:sldId id="297" r:id="rId7"/>
    <p:sldId id="284" r:id="rId8"/>
    <p:sldId id="301" r:id="rId9"/>
    <p:sldId id="302" r:id="rId10"/>
    <p:sldId id="303" r:id="rId11"/>
    <p:sldId id="29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574" autoAdjust="0"/>
  </p:normalViewPr>
  <p:slideViewPr>
    <p:cSldViewPr snapToGrid="0">
      <p:cViewPr varScale="1">
        <p:scale>
          <a:sx n="66" d="100"/>
          <a:sy n="66" d="100"/>
        </p:scale>
        <p:origin x="668" y="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12/1/2019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12/1/2019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icture Placeholder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361872"/>
            <a:ext cx="11340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361872"/>
            <a:ext cx="5472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361873"/>
            <a:ext cx="5599799" cy="475812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360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656000"/>
            <a:ext cx="3600450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656000"/>
            <a:ext cx="3600450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216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17B515-EAEB-4897-BB64-337B534BE8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40305" y="2165852"/>
            <a:ext cx="8911390" cy="2526297"/>
          </a:xfrm>
        </p:spPr>
        <p:txBody>
          <a:bodyPr anchor="ctr"/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25674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0272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398336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0087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99887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6300087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359602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44711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21682"/>
            <a:ext cx="5472000" cy="419831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marL="266700" lvl="0" indent="-266700"/>
            <a:r>
              <a:rPr lang="en-US" noProof="0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8002" y="1921683"/>
            <a:ext cx="5483996" cy="419831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8078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icture Placeholder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71554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62F990-32B4-4534-8176-D35ECAB7B9D4}"/>
              </a:ext>
            </a:extLst>
          </p:cNvPr>
          <p:cNvSpPr txBox="1"/>
          <p:nvPr userDrawn="1"/>
        </p:nvSpPr>
        <p:spPr>
          <a:xfrm>
            <a:off x="5141246" y="6328048"/>
            <a:ext cx="1909509" cy="403366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800" b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  <a:t>Vega-Hype</a:t>
            </a:r>
            <a:br>
              <a:rPr lang="en-US" sz="1800" b="0" i="1" spc="0" noProof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n-US" sz="700" b="0" i="1" spc="3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Vegan Restaurant</a:t>
            </a:r>
            <a:endParaRPr lang="en-US" sz="1800" spc="300" baseline="0" noProof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3" r:id="rId3"/>
    <p:sldLayoutId id="2147483658" r:id="rId4"/>
    <p:sldLayoutId id="2147483670" r:id="rId5"/>
    <p:sldLayoutId id="2147483659" r:id="rId6"/>
    <p:sldLayoutId id="2147483660" r:id="rId7"/>
    <p:sldLayoutId id="2147483671" r:id="rId8"/>
    <p:sldLayoutId id="2147483672" r:id="rId9"/>
    <p:sldLayoutId id="2147483650" r:id="rId10"/>
    <p:sldLayoutId id="2147483652" r:id="rId11"/>
    <p:sldLayoutId id="2147483656" r:id="rId12"/>
    <p:sldLayoutId id="2147483657" r:id="rId13"/>
    <p:sldLayoutId id="2147483674" r:id="rId14"/>
    <p:sldLayoutId id="2147483675" r:id="rId15"/>
    <p:sldLayoutId id="2147483654" r:id="rId16"/>
    <p:sldLayoutId id="2147483676" r:id="rId17"/>
    <p:sldLayoutId id="2147483655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orbel" panose="020B0503020204020204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s://public.opendatasoft.com/explore/dataset/1000-largest-us-cities-by-population-with-geographic-coordinates/table/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Title 1047">
            <a:extLst>
              <a:ext uri="{FF2B5EF4-FFF2-40B4-BE49-F238E27FC236}">
                <a16:creationId xmlns:a16="http://schemas.microsoft.com/office/drawing/2014/main" id="{68A307F8-C872-4697-8D01-93B84BB73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5208"/>
            <a:ext cx="8090452" cy="6863208"/>
          </a:xfrm>
          <a:solidFill>
            <a:schemeClr val="bg1">
              <a:lumMod val="95000"/>
              <a:alpha val="55000"/>
            </a:schemeClr>
          </a:solidFill>
        </p:spPr>
        <p:txBody>
          <a:bodyPr/>
          <a:lstStyle/>
          <a:p>
            <a:r>
              <a:rPr lang="en-US" b="0" i="1" dirty="0"/>
              <a:t>Target Cities for Expansions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7D5BEA-7B5C-4087-A234-BD9CF792A461}"/>
              </a:ext>
            </a:extLst>
          </p:cNvPr>
          <p:cNvSpPr txBox="1"/>
          <p:nvPr/>
        </p:nvSpPr>
        <p:spPr>
          <a:xfrm>
            <a:off x="1228604" y="2147285"/>
            <a:ext cx="2795713" cy="411702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sz="1600" b="1" spc="0" dirty="0">
                <a:solidFill>
                  <a:schemeClr val="accent1"/>
                </a:solidFill>
                <a:latin typeface="Garamond" panose="02020404030301010803" pitchFamily="18" charset="0"/>
              </a:rPr>
              <a:t>Vega-Hype</a:t>
            </a:r>
            <a:br>
              <a:rPr lang="en-US" sz="2400" b="0" i="1" spc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n-US" sz="900" b="0" i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Vegan</a:t>
            </a:r>
            <a:r>
              <a:rPr lang="en-US" sz="9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 Restaurant</a:t>
            </a:r>
            <a:endParaRPr lang="en-US" sz="2400" spc="300" baseline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0C75AF-B979-4F50-A452-B42AF61718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39644" y="2833191"/>
            <a:ext cx="37736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Placeholder 9" descr="Green fern">
            <a:extLst>
              <a:ext uri="{FF2B5EF4-FFF2-40B4-BE49-F238E27FC236}">
                <a16:creationId xmlns:a16="http://schemas.microsoft.com/office/drawing/2014/main" id="{89BF7FC3-6471-4A3A-B6FD-56C02D0EB0C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2000" y="1260000"/>
            <a:ext cx="5472001" cy="252000"/>
          </a:xfrm>
        </p:spPr>
        <p:txBody>
          <a:bodyPr/>
          <a:lstStyle/>
          <a:p>
            <a:r>
              <a:rPr lang="en-US" dirty="0"/>
              <a:t>In a hypothetical business scenario, I am a restaurant consultant who provides insights on the culinary scene across the U.S. </a:t>
            </a:r>
          </a:p>
          <a:p>
            <a:pPr marL="285750" indent="-285750">
              <a:buFontTx/>
              <a:buChar char="-"/>
            </a:pPr>
            <a:r>
              <a:rPr lang="en-US" dirty="0"/>
              <a:t>My new client has a very successful vegan fine-dining restaurant in Los Angeles, California. The restaurant's name is Vega-Hype. 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owner would like to get on the vegan bandwagon and needed help to expand his business. My task is to come up with a list of cities across the nation with similar characteristics to Vega-Hype's existing location, Los Angeles, California. 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hypothesis is that if Vega-Hype succeeded in a city like Los Angeles, then we should start with a list of cities which are similar in structure. 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target audience is the Vega-Hype restaurant owner.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" name="Picture Placeholder 9" descr="Spiraling inside of a shell" title="Spiraling inside of a shell">
            <a:extLst>
              <a:ext uri="{FF2B5EF4-FFF2-40B4-BE49-F238E27FC236}">
                <a16:creationId xmlns:a16="http://schemas.microsoft.com/office/drawing/2014/main" id="{EB8894DA-5A0F-45C1-B4BE-7D1EA8A943C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0087" y="1493922"/>
            <a:ext cx="5776712" cy="3548250"/>
          </a:xfrm>
        </p:spPr>
        <p:txBody>
          <a:bodyPr/>
          <a:lstStyle/>
          <a:p>
            <a:r>
              <a:rPr lang="en-US" dirty="0"/>
              <a:t>Coordinates of 1000 largest U.S. cities: {For the purpose of getting a list to fetch data through Foursquare API}</a:t>
            </a:r>
            <a:br>
              <a:rPr lang="en-US" dirty="0"/>
            </a:br>
            <a:r>
              <a:rPr lang="en-US" u="sng" dirty="0">
                <a:hlinkClick r:id="rId2"/>
              </a:rPr>
              <a:t>https://public.opendatasoft.com/explore/dataset/1000-largest-us-cities-by-population-with-geographic-coordinates/table/</a:t>
            </a:r>
            <a:br>
              <a:rPr lang="en-US" dirty="0"/>
            </a:br>
            <a:endParaRPr lang="en-US" dirty="0"/>
          </a:p>
          <a:p>
            <a:r>
              <a:rPr lang="en-US" dirty="0"/>
              <a:t>Foursquare location data API {For the purpose of finding similarities through data extracted such as restaurants, entertainment complexes, cafe and so on. }</a:t>
            </a:r>
          </a:p>
          <a:p>
            <a:r>
              <a:rPr lang="en-US" dirty="0"/>
              <a:t>Given that a list of 1000 cities may be too large API fetching and not realistic in the business sense, we will narrow this down to the top 50 cities.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9" name="Picture Placeholder 8" descr="Farmland landscape" title="Farmland landscape">
            <a:extLst>
              <a:ext uri="{FF2B5EF4-FFF2-40B4-BE49-F238E27FC236}">
                <a16:creationId xmlns:a16="http://schemas.microsoft.com/office/drawing/2014/main" id="{FF3782D3-BCA3-4DBA-B46C-1AC17B4527E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94577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Data: Top cities with coordinates for an API fetch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2D38201-1DCA-436E-8AE4-2FBE5EF46B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2390" y="1242779"/>
            <a:ext cx="7944052" cy="4776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Methodology: K-means clustering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A1380A-B874-4DC4-BA8F-B3BBD6447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0512" y="1530383"/>
            <a:ext cx="7531487" cy="137167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CD840F3-DC05-48EA-ACFA-B92AA5A9D7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604" b="22714"/>
          <a:stretch/>
        </p:blipFill>
        <p:spPr>
          <a:xfrm>
            <a:off x="4240512" y="3725739"/>
            <a:ext cx="7377181" cy="1653949"/>
          </a:xfrm>
          <a:prstGeom prst="rect">
            <a:avLst/>
          </a:prstGeom>
        </p:spPr>
      </p:pic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7BD786D-5AAC-43F0-8A5C-EE6C66EC22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637870"/>
            <a:ext cx="3808512" cy="1264183"/>
          </a:xfrm>
        </p:spPr>
        <p:txBody>
          <a:bodyPr/>
          <a:lstStyle/>
          <a:p>
            <a:r>
              <a:rPr lang="en-US" dirty="0"/>
              <a:t>For each city in the data set, use corresponding coordinates to fetch venues around the proximity.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FA2F40ED-4401-41A4-BCB5-8B50CAB36915}"/>
              </a:ext>
            </a:extLst>
          </p:cNvPr>
          <p:cNvSpPr txBox="1">
            <a:spLocks/>
          </p:cNvSpPr>
          <p:nvPr/>
        </p:nvSpPr>
        <p:spPr>
          <a:xfrm>
            <a:off x="420769" y="4302470"/>
            <a:ext cx="3808512" cy="126418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Prepare the data before assigning frequency values to venues in respective cities.</a:t>
            </a:r>
          </a:p>
        </p:txBody>
      </p:sp>
    </p:spTree>
    <p:extLst>
      <p:ext uri="{BB962C8B-B14F-4D97-AF65-F5344CB8AC3E}">
        <p14:creationId xmlns:p14="http://schemas.microsoft.com/office/powerpoint/2010/main" val="3134620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Methodology: K-means clustering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EF0033-F793-45CE-A98A-B8A2D65BEE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539"/>
          <a:stretch/>
        </p:blipFill>
        <p:spPr>
          <a:xfrm>
            <a:off x="4240512" y="1151875"/>
            <a:ext cx="7300179" cy="32259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88E443-7455-46B4-AF4D-1E02518966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211"/>
          <a:stretch/>
        </p:blipFill>
        <p:spPr>
          <a:xfrm>
            <a:off x="4260442" y="3763163"/>
            <a:ext cx="7280249" cy="2578233"/>
          </a:xfrm>
          <a:prstGeom prst="rect">
            <a:avLst/>
          </a:prstGeom>
        </p:spPr>
      </p:pic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49B6B3AA-4068-4097-9B3C-0B3EEC72E4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637870"/>
            <a:ext cx="3808512" cy="1264183"/>
          </a:xfrm>
        </p:spPr>
        <p:txBody>
          <a:bodyPr/>
          <a:lstStyle/>
          <a:p>
            <a:r>
              <a:rPr lang="en-US" dirty="0"/>
              <a:t>Sort venues based on the frequency values in the previous step.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BD03D9EF-F19C-4691-81D5-FCF928A027F3}"/>
              </a:ext>
            </a:extLst>
          </p:cNvPr>
          <p:cNvSpPr txBox="1">
            <a:spLocks/>
          </p:cNvSpPr>
          <p:nvPr/>
        </p:nvSpPr>
        <p:spPr>
          <a:xfrm>
            <a:off x="420769" y="4302470"/>
            <a:ext cx="3808512" cy="126418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  <a:buChar char="»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Deploy the K-means clustering method and put the cities into separate clusters.</a:t>
            </a:r>
          </a:p>
        </p:txBody>
      </p:sp>
    </p:spTree>
    <p:extLst>
      <p:ext uri="{BB962C8B-B14F-4D97-AF65-F5344CB8AC3E}">
        <p14:creationId xmlns:p14="http://schemas.microsoft.com/office/powerpoint/2010/main" val="1411249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</p:spPr>
        <p:txBody>
          <a:bodyPr/>
          <a:lstStyle/>
          <a:p>
            <a:r>
              <a:rPr lang="en-US" dirty="0"/>
              <a:t>Result &amp; Observation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9C8081-9F46-4457-8EC3-8D60283423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735"/>
          <a:stretch/>
        </p:blipFill>
        <p:spPr>
          <a:xfrm>
            <a:off x="4183780" y="1166289"/>
            <a:ext cx="7347285" cy="3361835"/>
          </a:xfrm>
          <a:prstGeom prst="rect">
            <a:avLst/>
          </a:prstGeom>
        </p:spPr>
      </p:pic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AEA87D36-CBB5-4157-AEF9-9B687966AC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637870"/>
            <a:ext cx="3581735" cy="1264183"/>
          </a:xfrm>
        </p:spPr>
        <p:txBody>
          <a:bodyPr/>
          <a:lstStyle/>
          <a:p>
            <a:r>
              <a:rPr lang="en-US" dirty="0"/>
              <a:t>Group the cities based on their corresponding cluster labels.</a:t>
            </a:r>
          </a:p>
          <a:p>
            <a:r>
              <a:rPr lang="en-US" dirty="0"/>
              <a:t>Los Angeles is in the “3” cluster, along with Chicago, </a:t>
            </a:r>
            <a:r>
              <a:rPr lang="en-US" dirty="0" err="1"/>
              <a:t>Philadephia</a:t>
            </a:r>
            <a:r>
              <a:rPr lang="en-US" dirty="0"/>
              <a:t>, </a:t>
            </a:r>
            <a:r>
              <a:rPr lang="en-US" dirty="0" err="1"/>
              <a:t>Pheonix</a:t>
            </a:r>
            <a:r>
              <a:rPr lang="en-US" dirty="0"/>
              <a:t>, and etc.</a:t>
            </a:r>
          </a:p>
          <a:p>
            <a:r>
              <a:rPr lang="en-US" dirty="0"/>
              <a:t>We can observe one obvious similarity in the data; “Coffee Shop” is the most common venue among these cities.</a:t>
            </a:r>
          </a:p>
          <a:p>
            <a:r>
              <a:rPr lang="en-US" dirty="0"/>
              <a:t>Most of the cities in the result list are situated in the west coast. Beyond the coincidence, similar lifestyles could have a great influence.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71B6D1-8064-43D3-89F1-22C746284F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114"/>
          <a:stretch/>
        </p:blipFill>
        <p:spPr>
          <a:xfrm>
            <a:off x="4183780" y="4130706"/>
            <a:ext cx="7347285" cy="228934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83C1AB4-EA80-49D9-99D8-A9B85941A21E}"/>
              </a:ext>
            </a:extLst>
          </p:cNvPr>
          <p:cNvSpPr/>
          <p:nvPr/>
        </p:nvSpPr>
        <p:spPr>
          <a:xfrm>
            <a:off x="9038122" y="1637870"/>
            <a:ext cx="539015" cy="296808"/>
          </a:xfrm>
          <a:prstGeom prst="rect">
            <a:avLst/>
          </a:prstGeom>
          <a:noFill/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B94790D-5CD7-47A6-A25C-EB614C09381F}"/>
              </a:ext>
            </a:extLst>
          </p:cNvPr>
          <p:cNvSpPr/>
          <p:nvPr/>
        </p:nvSpPr>
        <p:spPr>
          <a:xfrm>
            <a:off x="10943924" y="1923697"/>
            <a:ext cx="539015" cy="296808"/>
          </a:xfrm>
          <a:prstGeom prst="rect">
            <a:avLst/>
          </a:prstGeom>
          <a:noFill/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CA08970-4850-4CDF-A472-1D62D762BEB3}"/>
              </a:ext>
            </a:extLst>
          </p:cNvPr>
          <p:cNvSpPr/>
          <p:nvPr/>
        </p:nvSpPr>
        <p:spPr>
          <a:xfrm>
            <a:off x="9047747" y="2351690"/>
            <a:ext cx="539015" cy="296808"/>
          </a:xfrm>
          <a:prstGeom prst="rect">
            <a:avLst/>
          </a:prstGeom>
          <a:noFill/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8A150E4-D082-4EED-BD9F-6CA837CCC6B7}"/>
              </a:ext>
            </a:extLst>
          </p:cNvPr>
          <p:cNvSpPr/>
          <p:nvPr/>
        </p:nvSpPr>
        <p:spPr>
          <a:xfrm>
            <a:off x="9047747" y="2774302"/>
            <a:ext cx="539015" cy="296808"/>
          </a:xfrm>
          <a:prstGeom prst="rect">
            <a:avLst/>
          </a:prstGeom>
          <a:noFill/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D6DB8A7-B783-4DCA-9C8B-0A851AFC34F2}"/>
              </a:ext>
            </a:extLst>
          </p:cNvPr>
          <p:cNvSpPr/>
          <p:nvPr/>
        </p:nvSpPr>
        <p:spPr>
          <a:xfrm>
            <a:off x="9615638" y="3092794"/>
            <a:ext cx="539015" cy="296808"/>
          </a:xfrm>
          <a:prstGeom prst="rect">
            <a:avLst/>
          </a:prstGeom>
          <a:noFill/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4C7075D-B494-4895-A0C9-BF9290E9A084}"/>
              </a:ext>
            </a:extLst>
          </p:cNvPr>
          <p:cNvSpPr/>
          <p:nvPr/>
        </p:nvSpPr>
        <p:spPr>
          <a:xfrm>
            <a:off x="9615638" y="3414501"/>
            <a:ext cx="539015" cy="296808"/>
          </a:xfrm>
          <a:prstGeom prst="rect">
            <a:avLst/>
          </a:prstGeom>
          <a:noFill/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5EA38AB-7970-49E6-B52C-B4A5B50E5DB3}"/>
              </a:ext>
            </a:extLst>
          </p:cNvPr>
          <p:cNvSpPr/>
          <p:nvPr/>
        </p:nvSpPr>
        <p:spPr>
          <a:xfrm>
            <a:off x="9076623" y="3808999"/>
            <a:ext cx="539015" cy="296808"/>
          </a:xfrm>
          <a:prstGeom prst="rect">
            <a:avLst/>
          </a:prstGeom>
          <a:noFill/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5FA9F4-7997-43F2-B92F-69045C098FAF}"/>
              </a:ext>
            </a:extLst>
          </p:cNvPr>
          <p:cNvSpPr/>
          <p:nvPr/>
        </p:nvSpPr>
        <p:spPr>
          <a:xfrm>
            <a:off x="9086248" y="4212062"/>
            <a:ext cx="539015" cy="296808"/>
          </a:xfrm>
          <a:prstGeom prst="rect">
            <a:avLst/>
          </a:prstGeom>
          <a:noFill/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151D979-FC52-41B5-87C8-0A18E916BED9}"/>
              </a:ext>
            </a:extLst>
          </p:cNvPr>
          <p:cNvSpPr/>
          <p:nvPr/>
        </p:nvSpPr>
        <p:spPr>
          <a:xfrm>
            <a:off x="9076621" y="4511873"/>
            <a:ext cx="539015" cy="296808"/>
          </a:xfrm>
          <a:prstGeom prst="rect">
            <a:avLst/>
          </a:prstGeom>
          <a:noFill/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3BB1FAC-417A-4CDB-9047-5427CDC1B237}"/>
              </a:ext>
            </a:extLst>
          </p:cNvPr>
          <p:cNvSpPr/>
          <p:nvPr/>
        </p:nvSpPr>
        <p:spPr>
          <a:xfrm>
            <a:off x="9076621" y="4803145"/>
            <a:ext cx="539015" cy="296808"/>
          </a:xfrm>
          <a:prstGeom prst="rect">
            <a:avLst/>
          </a:prstGeom>
          <a:noFill/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CA17645-A973-480E-9C1A-1FBEF9A0E8D6}"/>
              </a:ext>
            </a:extLst>
          </p:cNvPr>
          <p:cNvSpPr/>
          <p:nvPr/>
        </p:nvSpPr>
        <p:spPr>
          <a:xfrm>
            <a:off x="9625263" y="5086305"/>
            <a:ext cx="539015" cy="296808"/>
          </a:xfrm>
          <a:prstGeom prst="rect">
            <a:avLst/>
          </a:prstGeom>
          <a:noFill/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7D23309-B908-4DB7-A2B8-1217804E061A}"/>
              </a:ext>
            </a:extLst>
          </p:cNvPr>
          <p:cNvSpPr/>
          <p:nvPr/>
        </p:nvSpPr>
        <p:spPr>
          <a:xfrm>
            <a:off x="10250907" y="5415169"/>
            <a:ext cx="539015" cy="296808"/>
          </a:xfrm>
          <a:prstGeom prst="rect">
            <a:avLst/>
          </a:prstGeom>
          <a:noFill/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EDF9DA8-9A2B-4EBA-8BE7-AC130B23D035}"/>
              </a:ext>
            </a:extLst>
          </p:cNvPr>
          <p:cNvSpPr/>
          <p:nvPr/>
        </p:nvSpPr>
        <p:spPr>
          <a:xfrm>
            <a:off x="9076620" y="6038196"/>
            <a:ext cx="539015" cy="296808"/>
          </a:xfrm>
          <a:prstGeom prst="rect">
            <a:avLst/>
          </a:prstGeom>
          <a:noFill/>
          <a:ln w="31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557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4"/>
          </p:nvPr>
        </p:nvSpPr>
        <p:spPr>
          <a:xfrm>
            <a:off x="6288002" y="1483866"/>
            <a:ext cx="5483996" cy="2205817"/>
          </a:xfrm>
        </p:spPr>
        <p:txBody>
          <a:bodyPr/>
          <a:lstStyle/>
          <a:p>
            <a:r>
              <a:rPr lang="en-US" dirty="0"/>
              <a:t>Cities with common denominators should also imply similar lifestyles among residents. Moreover, the idea should coincide with a probability of success for a given business.</a:t>
            </a:r>
          </a:p>
          <a:p>
            <a:pPr lvl="1"/>
            <a:r>
              <a:rPr lang="en-US" dirty="0"/>
              <a:t>In the result list, a coffee shop is one of the most common venue. </a:t>
            </a:r>
          </a:p>
          <a:p>
            <a:pPr lvl="1"/>
            <a:r>
              <a:rPr lang="en-US" dirty="0"/>
              <a:t>A coffee shop can be interpreted as being associated with the new millennial-pop culture that is more eager to try new things and, also, more health conscious than the previous generations while willing to splurge on dining experiences.</a:t>
            </a:r>
          </a:p>
          <a:p>
            <a:pPr lvl="1"/>
            <a:r>
              <a:rPr lang="en-US" dirty="0"/>
              <a:t>As a result, the result list of 14 cities should provide a feasible scope for the vegan fine-dining restaurant, Vega-Hype, to open up new locations.</a:t>
            </a:r>
          </a:p>
          <a:p>
            <a:pPr lvl="1"/>
            <a:endParaRPr lang="en-US" dirty="0"/>
          </a:p>
        </p:txBody>
      </p:sp>
      <p:pic>
        <p:nvPicPr>
          <p:cNvPr id="10" name="Picture Placeholder 6" descr="Green rice fields" title="Green rice fields">
            <a:extLst>
              <a:ext uri="{FF2B5EF4-FFF2-40B4-BE49-F238E27FC236}">
                <a16:creationId xmlns:a16="http://schemas.microsoft.com/office/drawing/2014/main" id="{6897C31F-A2F3-478A-A15F-14F35EED6EA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39111"/>
          <a:stretch/>
        </p:blipFill>
        <p:spPr>
          <a:xfrm>
            <a:off x="420002" y="1374305"/>
            <a:ext cx="5675998" cy="4735480"/>
          </a:xfrm>
        </p:spPr>
      </p:pic>
    </p:spTree>
    <p:extLst>
      <p:ext uri="{BB962C8B-B14F-4D97-AF65-F5344CB8AC3E}">
        <p14:creationId xmlns:p14="http://schemas.microsoft.com/office/powerpoint/2010/main" val="1051442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152">
      <a:majorFont>
        <a:latin typeface="Garamond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7EB04933-E851-418C-A8A1-19321B02EBDC}" vid="{5DC7ABD2-EC8F-4ED8-91C8-AA507EAC18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7EFC333-DF66-4191-BB24-0295598A3F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E111B19-7283-4751-B1F8-E7CC95678A8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67B38E9C-53F4-45B7-BB77-8539BB7040F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 presentation</Template>
  <TotalTime>0</TotalTime>
  <Words>523</Words>
  <Application>Microsoft Office PowerPoint</Application>
  <PresentationFormat>Widescreen</PresentationFormat>
  <Paragraphs>37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Corbel</vt:lpstr>
      <vt:lpstr>Garamond</vt:lpstr>
      <vt:lpstr>Times New Roman</vt:lpstr>
      <vt:lpstr>Office Theme</vt:lpstr>
      <vt:lpstr>Target Cities for Expansions</vt:lpstr>
      <vt:lpstr>Business Problem</vt:lpstr>
      <vt:lpstr>Data</vt:lpstr>
      <vt:lpstr>Data: Top cities with coordinates for an API fetch </vt:lpstr>
      <vt:lpstr>Methodology: K-means clustering</vt:lpstr>
      <vt:lpstr>Methodology: K-means clustering</vt:lpstr>
      <vt:lpstr>Result &amp; Observation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2019-12-01T08:09:24Z</dcterms:created>
  <dcterms:modified xsi:type="dcterms:W3CDTF">2019-12-01T10:01:36Z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